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1" r:id="rId4"/>
    <p:sldId id="286" r:id="rId5"/>
    <p:sldId id="297" r:id="rId6"/>
    <p:sldId id="299" r:id="rId7"/>
    <p:sldId id="300" r:id="rId8"/>
    <p:sldId id="301" r:id="rId9"/>
    <p:sldId id="296" r:id="rId10"/>
    <p:sldId id="288" r:id="rId11"/>
    <p:sldId id="293" r:id="rId12"/>
    <p:sldId id="294" r:id="rId13"/>
    <p:sldId id="291" r:id="rId14"/>
    <p:sldId id="295" r:id="rId15"/>
    <p:sldId id="292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3B3B"/>
    <a:srgbClr val="A7A297"/>
    <a:srgbClr val="BD8608"/>
    <a:srgbClr val="F3A800"/>
    <a:srgbClr val="4E403D"/>
    <a:srgbClr val="F9CA17"/>
    <a:srgbClr val="936A1D"/>
    <a:srgbClr val="DBB95B"/>
    <a:srgbClr val="F0A40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48" d="100"/>
          <a:sy n="48" d="100"/>
        </p:scale>
        <p:origin x="67" y="826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CB29D9-709D-4192-ADC3-4BCAF854F9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1F005F9-E65E-4F4B-9E71-55F402DD07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253104-1D15-4CB8-AE85-CF2D0D57F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812454-F99F-49B7-8B4B-0D219071B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3145D9-A1B4-4CB0-A683-0CD929C47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953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C57A48-676A-4928-8464-2135FD721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CEF6C05-18BE-4EE9-9189-BB93A9FF7C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526A11-A635-4D83-976D-E9BC32FF5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8CDC74-DA9D-45BD-A8D8-0CC143B3E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EF8E63-2946-4882-BB20-96A217D6C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3482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65E25F7-56DF-4743-A8FA-CCD3601242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7327284-D86F-4935-A4B7-AFE517401B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451F2A-2B75-413E-A258-69FB648A3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0A2823-DB40-4792-B70F-7C0E5C87B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A8A6ED-B3DA-4D8A-898F-A79CA83D4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8841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51F3A5-086B-4C8B-8780-041B16DB1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6DBBBD-A8B9-4404-9F6C-89AC9C47C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13D8BA-923D-4D0A-96EA-485A273D0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F9874D-ACCD-4996-98D7-850726469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72D1F2-7E20-423E-BC22-DC1343C20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5959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BAE2F0-AA2C-41D2-8657-CED6197DF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3DB072-E9DF-4A9B-BFD7-A135C6D75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076CB6-31C6-4999-A2AF-9792910A6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A1456D-7371-4222-9B79-DC955A567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329603-B128-465D-AD15-0F1869C95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0804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3B1A10-1D62-4DB6-8D33-8A73216BC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0917DA-2344-406D-BF78-E9026285BC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AE99F2F-D157-4AF1-964E-0323EE587E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9C3FA4-92C3-4FBB-8C42-F451CC5B0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ED35A0-5BD2-453E-867B-BAF837100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E4161D-547E-4319-8894-8AD6F4CB0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3530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A03399-6154-45C1-87CC-46BE63F4E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6106EF-B40D-4305-9426-D63290244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FB4C9D-0489-42CC-A109-D7E88E68D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C27A5D-0FDE-412B-AF1F-EAC529D488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742CC30-3C9C-494D-889B-FBFBC9318B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0C5DA9F-91A5-439C-8423-BC41EC156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44FE8EC-D51D-4161-B637-35F75830E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83AC503-4B62-4B5A-88F0-9866A305A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7059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DBA5D5-EA1F-4964-87DB-9C2BD19DE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1DF681-0C68-479C-8A70-3750B6F5F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17618D8-A137-4E48-A4C0-82E2EA235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FA4C33F-E769-4892-9157-003EA5461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2072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276ECDA-29F7-4E26-9256-BF3621D02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BD91454-19EF-4CEA-B146-E95F638B3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573F762-6165-4373-84F2-E0048D40D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2E6042-AEB4-43D3-A4C9-963A18857D5E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1518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3CA7ED-7E78-4FAF-AC1E-18FD5D484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C8752B-13D3-41A7-8377-736567507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A388077-ABFD-4A72-A7AA-40ED92B2CA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CF3419-F125-4046-897A-278156F2D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0B70F7-E9DA-4ADC-B298-8C8846008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874657-CB69-464E-95F5-4F80C950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295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326480-25DB-41E1-B09D-E2DBB647F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86A5947-9234-47AA-A195-1922093130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123003-E656-43C0-BB7B-9271D138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67005A-9331-46F5-8BD8-8F15705FF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4884F5-A467-413E-907D-78CDD0419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908B73-C6F0-4BD5-92CB-F3BCE6C5E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714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B5D7C41-D1DF-4AE1-95C2-84DD40894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3EDDA3-1418-4BD7-BFB4-D0F3FCD6DE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38EB2A-240A-4417-B9F1-76E8124AAB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0AEC72-3996-40C2-BD4B-D0C651D5330C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B3DD3B-A74E-4B83-B8BA-09D1004C52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AC57F2-3106-47D6-B1D8-034F77EAFA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1260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3BE5590-AC79-4F33-8509-AF7FE7BB9E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2540"/>
            <a:ext cx="12192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C19B59D-D59F-4786-8C04-7DB4606EA807}"/>
              </a:ext>
            </a:extLst>
          </p:cNvPr>
          <p:cNvSpPr txBox="1"/>
          <p:nvPr/>
        </p:nvSpPr>
        <p:spPr>
          <a:xfrm>
            <a:off x="2924574" y="2916258"/>
            <a:ext cx="624722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spc="-3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FruitsPangPang</a:t>
            </a:r>
            <a:endParaRPr lang="ko-KR" altLang="en-US" sz="6000" spc="-300" dirty="0">
              <a:solidFill>
                <a:schemeClr val="tx1">
                  <a:lumMod val="85000"/>
                  <a:lumOff val="1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5BAB327-E2B1-4D4A-A399-49B5888EE5A0}"/>
              </a:ext>
            </a:extLst>
          </p:cNvPr>
          <p:cNvSpPr/>
          <p:nvPr/>
        </p:nvSpPr>
        <p:spPr>
          <a:xfrm>
            <a:off x="1976120" y="2540000"/>
            <a:ext cx="8239760" cy="1778000"/>
          </a:xfrm>
          <a:prstGeom prst="rect">
            <a:avLst/>
          </a:prstGeom>
          <a:noFill/>
          <a:ln w="1270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5BAB327-E2B1-4D4A-A399-49B5888EE5A0}"/>
              </a:ext>
            </a:extLst>
          </p:cNvPr>
          <p:cNvSpPr/>
          <p:nvPr/>
        </p:nvSpPr>
        <p:spPr>
          <a:xfrm>
            <a:off x="1928305" y="5197642"/>
            <a:ext cx="8239760" cy="1274616"/>
          </a:xfrm>
          <a:prstGeom prst="rect">
            <a:avLst/>
          </a:prstGeom>
          <a:noFill/>
          <a:ln w="1270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09848" y="5373285"/>
            <a:ext cx="78766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2017180012 </a:t>
            </a:r>
            <a:r>
              <a:rPr lang="ko-KR" altLang="en-US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박주용</a:t>
            </a:r>
            <a:r>
              <a:rPr lang="en-US" altLang="ko-KR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, 2017180029 </a:t>
            </a:r>
            <a:r>
              <a:rPr lang="ko-KR" altLang="en-US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이예준 </a:t>
            </a:r>
            <a:r>
              <a:rPr lang="en-US" altLang="ko-KR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, 2017182030 </a:t>
            </a:r>
            <a:r>
              <a:rPr lang="ko-KR" altLang="en-US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이수민</a:t>
            </a:r>
            <a:endParaRPr lang="en-US" altLang="ko-KR" sz="2000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</a:p>
          <a:p>
            <a:r>
              <a:rPr lang="ko-KR" altLang="en-US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지도교수 </a:t>
            </a:r>
            <a:r>
              <a:rPr lang="ko-KR" altLang="en-US" sz="2000" b="1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정내훈</a:t>
            </a:r>
            <a:endParaRPr lang="en-US" altLang="ko-KR" sz="2000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73042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36166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/>
              <a:t>4. </a:t>
            </a:r>
            <a:r>
              <a:rPr lang="ko-KR" altLang="en-US" sz="4800"/>
              <a:t>개발 환경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82316" y="2021305"/>
            <a:ext cx="10491537" cy="2802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Unreal Engine4</a:t>
            </a: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Visual </a:t>
            </a:r>
            <a:r>
              <a:rPr lang="en-US" altLang="ko-KR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Studion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2019</a:t>
            </a: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GitHub</a:t>
            </a: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Adobe </a:t>
            </a:r>
            <a:r>
              <a:rPr lang="en-US" altLang="ko-KR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PhotoShop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2021</a:t>
            </a: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3DS Max</a:t>
            </a: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Substance Painter</a:t>
            </a:r>
          </a:p>
        </p:txBody>
      </p:sp>
    </p:spTree>
    <p:extLst>
      <p:ext uri="{BB962C8B-B14F-4D97-AF65-F5344CB8AC3E}">
        <p14:creationId xmlns:p14="http://schemas.microsoft.com/office/powerpoint/2010/main" val="2525475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48846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/>
              <a:t>5. </a:t>
            </a:r>
            <a:r>
              <a:rPr lang="ko-KR" altLang="en-US" sz="4800" dirty="0"/>
              <a:t>중점 연구 과제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046480" y="2053389"/>
            <a:ext cx="10295288" cy="3930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802105" y="1925053"/>
            <a:ext cx="1034715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클라이언트 제작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- 8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게임 플레이를 위한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AI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제작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리얼한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파티클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제작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IOCP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서버 자체 제작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에셋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자체 제작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1476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56685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/>
              <a:t>6. </a:t>
            </a:r>
            <a:r>
              <a:rPr lang="ko-KR" altLang="en-US" sz="4800"/>
              <a:t>개인별 준비 현황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E8875F3-1C36-45C3-80BB-ED2CDA78C381}"/>
              </a:ext>
            </a:extLst>
          </p:cNvPr>
          <p:cNvGrpSpPr/>
          <p:nvPr/>
        </p:nvGrpSpPr>
        <p:grpSpPr>
          <a:xfrm>
            <a:off x="1219200" y="3014627"/>
            <a:ext cx="10566400" cy="1628190"/>
            <a:chOff x="1219200" y="1620522"/>
            <a:chExt cx="10566400" cy="122785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4D29C11-10A6-4C73-B757-68986231DE46}"/>
                </a:ext>
              </a:extLst>
            </p:cNvPr>
            <p:cNvSpPr/>
            <p:nvPr/>
          </p:nvSpPr>
          <p:spPr>
            <a:xfrm>
              <a:off x="1219200" y="1963934"/>
              <a:ext cx="10566400" cy="88444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A8528B3-5972-4456-8FE1-C36EF462DCCB}"/>
                </a:ext>
              </a:extLst>
            </p:cNvPr>
            <p:cNvSpPr/>
            <p:nvPr/>
          </p:nvSpPr>
          <p:spPr>
            <a:xfrm>
              <a:off x="1617980" y="1620522"/>
              <a:ext cx="2446020" cy="5881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F7404217-2241-4759-B8D2-6939A29CD8ED}"/>
              </a:ext>
            </a:extLst>
          </p:cNvPr>
          <p:cNvGrpSpPr/>
          <p:nvPr/>
        </p:nvGrpSpPr>
        <p:grpSpPr>
          <a:xfrm>
            <a:off x="1219200" y="4863376"/>
            <a:ext cx="10566400" cy="1577203"/>
            <a:chOff x="1219200" y="1620522"/>
            <a:chExt cx="10566400" cy="1227858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68623F5E-0332-4823-A4F2-F25236F01C75}"/>
                </a:ext>
              </a:extLst>
            </p:cNvPr>
            <p:cNvSpPr/>
            <p:nvPr/>
          </p:nvSpPr>
          <p:spPr>
            <a:xfrm>
              <a:off x="1219200" y="1963934"/>
              <a:ext cx="10566400" cy="88444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54C323DA-B57C-4E0E-BEA3-DFFE93C28EB7}"/>
                </a:ext>
              </a:extLst>
            </p:cNvPr>
            <p:cNvSpPr/>
            <p:nvPr/>
          </p:nvSpPr>
          <p:spPr>
            <a:xfrm>
              <a:off x="1617980" y="1620522"/>
              <a:ext cx="2446020" cy="5881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0B4F59DF-65B2-44C3-B91A-E75F2DDBEFE6}"/>
              </a:ext>
            </a:extLst>
          </p:cNvPr>
          <p:cNvGrpSpPr/>
          <p:nvPr/>
        </p:nvGrpSpPr>
        <p:grpSpPr>
          <a:xfrm>
            <a:off x="1219200" y="1138923"/>
            <a:ext cx="10566400" cy="1654062"/>
            <a:chOff x="1219200" y="1620522"/>
            <a:chExt cx="10566400" cy="1227858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0AC4309D-D481-4809-8430-2ADB6AACAAC2}"/>
                </a:ext>
              </a:extLst>
            </p:cNvPr>
            <p:cNvSpPr/>
            <p:nvPr/>
          </p:nvSpPr>
          <p:spPr>
            <a:xfrm>
              <a:off x="1219200" y="1963934"/>
              <a:ext cx="10566400" cy="88444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3367A42B-02B6-413D-B050-3E320D8DC711}"/>
                </a:ext>
              </a:extLst>
            </p:cNvPr>
            <p:cNvSpPr/>
            <p:nvPr/>
          </p:nvSpPr>
          <p:spPr>
            <a:xfrm>
              <a:off x="1617980" y="1620522"/>
              <a:ext cx="2446020" cy="5881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A6F74ED-8DF1-4639-A21E-A11FED404837}"/>
              </a:ext>
            </a:extLst>
          </p:cNvPr>
          <p:cNvSpPr txBox="1"/>
          <p:nvPr/>
        </p:nvSpPr>
        <p:spPr>
          <a:xfrm>
            <a:off x="1617980" y="3784216"/>
            <a:ext cx="70471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ko-KR" altLang="en-US" sz="2400" b="1" dirty="0">
                <a:latin typeface="+mj-ea"/>
                <a:ea typeface="+mj-ea"/>
              </a:rPr>
              <a:t>게임엔진</a:t>
            </a:r>
            <a:r>
              <a:rPr lang="en-US" altLang="ko-KR" sz="2400" b="1" dirty="0">
                <a:latin typeface="+mj-ea"/>
                <a:ea typeface="+mj-ea"/>
              </a:rPr>
              <a:t>, 3D</a:t>
            </a:r>
            <a:r>
              <a:rPr lang="ko-KR" altLang="en-US" sz="2400" b="1" dirty="0">
                <a:latin typeface="+mj-ea"/>
                <a:ea typeface="+mj-ea"/>
              </a:rPr>
              <a:t>모델링</a:t>
            </a:r>
            <a:r>
              <a:rPr lang="en-US" altLang="ko-KR" sz="2400" b="1" dirty="0">
                <a:latin typeface="+mj-ea"/>
                <a:ea typeface="+mj-ea"/>
              </a:rPr>
              <a:t>1,2, c, </a:t>
            </a:r>
            <a:r>
              <a:rPr lang="en-US" altLang="ko-KR" sz="2400" b="1" dirty="0" err="1">
                <a:latin typeface="+mj-ea"/>
                <a:ea typeface="+mj-ea"/>
              </a:rPr>
              <a:t>c++</a:t>
            </a:r>
            <a:r>
              <a:rPr lang="en-US" altLang="ko-KR" sz="2400" b="1" dirty="0">
                <a:latin typeface="+mj-ea"/>
                <a:ea typeface="+mj-ea"/>
              </a:rPr>
              <a:t>, STL, </a:t>
            </a:r>
            <a:r>
              <a:rPr lang="ko-KR" altLang="en-US" sz="2400" b="1" dirty="0">
                <a:latin typeface="+mj-ea"/>
                <a:ea typeface="+mj-ea"/>
              </a:rPr>
              <a:t>게임엔진</a:t>
            </a:r>
            <a:r>
              <a:rPr lang="en-US" altLang="ko-KR" sz="2400" b="1" dirty="0">
                <a:latin typeface="+mj-ea"/>
                <a:ea typeface="+mj-ea"/>
              </a:rPr>
              <a:t> </a:t>
            </a:r>
          </a:p>
          <a:p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ko-KR" altLang="en-US" sz="2400" b="1" dirty="0">
                <a:latin typeface="+mj-ea"/>
                <a:ea typeface="+mj-ea"/>
              </a:rPr>
              <a:t>데모 제작 </a:t>
            </a:r>
            <a:r>
              <a:rPr lang="en-US" altLang="ko-KR" sz="2400" b="1" dirty="0">
                <a:latin typeface="+mj-ea"/>
                <a:ea typeface="+mj-ea"/>
              </a:rPr>
              <a:t>- </a:t>
            </a:r>
            <a:r>
              <a:rPr lang="ko-KR" altLang="en-US" sz="2400" b="1" dirty="0" err="1">
                <a:latin typeface="+mj-ea"/>
                <a:ea typeface="+mj-ea"/>
              </a:rPr>
              <a:t>파티클</a:t>
            </a:r>
            <a:r>
              <a:rPr lang="en-US" altLang="ko-KR" sz="2400" b="1" dirty="0">
                <a:latin typeface="+mj-ea"/>
                <a:ea typeface="+mj-ea"/>
              </a:rPr>
              <a:t> </a:t>
            </a:r>
            <a:endParaRPr lang="ko-KR" altLang="en-US" sz="2400" b="1" dirty="0">
              <a:latin typeface="+mj-ea"/>
              <a:ea typeface="+mj-ea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ADB0D78-7A1A-43B6-A249-AE60BA8A212A}"/>
              </a:ext>
            </a:extLst>
          </p:cNvPr>
          <p:cNvSpPr txBox="1"/>
          <p:nvPr/>
        </p:nvSpPr>
        <p:spPr>
          <a:xfrm>
            <a:off x="1617980" y="5540530"/>
            <a:ext cx="98450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400" b="1" dirty="0"/>
              <a:t>게임엔진</a:t>
            </a:r>
            <a:r>
              <a:rPr lang="en-US" altLang="ko-KR" sz="2400" b="1" dirty="0"/>
              <a:t>, c, </a:t>
            </a:r>
            <a:r>
              <a:rPr lang="en-US" altLang="ko-KR" sz="2400" b="1" dirty="0" err="1"/>
              <a:t>c++</a:t>
            </a:r>
            <a:r>
              <a:rPr lang="en-US" altLang="ko-KR" sz="2400" b="1" dirty="0"/>
              <a:t>, STL, </a:t>
            </a:r>
            <a:r>
              <a:rPr lang="ko-KR" altLang="en-US" sz="2400" b="1" dirty="0"/>
              <a:t>네트워크게임프로그래밍</a:t>
            </a:r>
            <a:r>
              <a:rPr lang="en-US" altLang="ko-KR" sz="2400" b="1" dirty="0"/>
              <a:t>, </a:t>
            </a:r>
            <a:r>
              <a:rPr lang="ko-KR" altLang="en-US" sz="2400" b="1" dirty="0"/>
              <a:t>게임서버프로그래밍</a:t>
            </a:r>
            <a:endParaRPr lang="en-US" altLang="ko-KR" sz="2400" b="1" dirty="0"/>
          </a:p>
          <a:p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400" b="1" dirty="0"/>
              <a:t>데모 제작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네트워크 동기화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72CD41C-227A-4C1A-AE74-A0F847F555DB}"/>
              </a:ext>
            </a:extLst>
          </p:cNvPr>
          <p:cNvSpPr txBox="1"/>
          <p:nvPr/>
        </p:nvSpPr>
        <p:spPr>
          <a:xfrm>
            <a:off x="1617980" y="1881463"/>
            <a:ext cx="66373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400" b="1" dirty="0"/>
              <a:t>c, </a:t>
            </a:r>
            <a:r>
              <a:rPr lang="en-US" altLang="ko-KR" sz="2400" b="1" dirty="0" err="1"/>
              <a:t>c++</a:t>
            </a:r>
            <a:r>
              <a:rPr lang="en-US" altLang="ko-KR" sz="2400" b="1" dirty="0"/>
              <a:t>, STL, 3D</a:t>
            </a:r>
            <a:r>
              <a:rPr lang="ko-KR" altLang="en-US" sz="2400" b="1" dirty="0"/>
              <a:t>모델링</a:t>
            </a:r>
            <a:r>
              <a:rPr lang="en-US" altLang="ko-KR" sz="2400" b="1" dirty="0"/>
              <a:t>1 , </a:t>
            </a:r>
            <a:r>
              <a:rPr lang="ko-KR" altLang="en-US" sz="2400" b="1" dirty="0"/>
              <a:t>게임서버프로그래밍</a:t>
            </a:r>
            <a:endParaRPr lang="en-US" altLang="ko-KR" sz="2400" b="1" dirty="0"/>
          </a:p>
          <a:p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400" b="1" dirty="0"/>
              <a:t>데모 제작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캐릭터 이동 및 공격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872D71-852A-4BB6-84E7-BF2DA23980A0}"/>
              </a:ext>
            </a:extLst>
          </p:cNvPr>
          <p:cNvSpPr txBox="1"/>
          <p:nvPr/>
        </p:nvSpPr>
        <p:spPr>
          <a:xfrm>
            <a:off x="1712119" y="3220367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이예준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ABA15C4-25D6-4949-8F23-A5DCE109B445}"/>
              </a:ext>
            </a:extLst>
          </p:cNvPr>
          <p:cNvSpPr txBox="1"/>
          <p:nvPr/>
        </p:nvSpPr>
        <p:spPr>
          <a:xfrm>
            <a:off x="1712119" y="4978859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이수민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B948A6F-4442-4CA4-9E63-ACF05A88DE46}"/>
              </a:ext>
            </a:extLst>
          </p:cNvPr>
          <p:cNvSpPr txBox="1"/>
          <p:nvPr/>
        </p:nvSpPr>
        <p:spPr>
          <a:xfrm>
            <a:off x="1712119" y="1317016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박주용</a:t>
            </a:r>
          </a:p>
        </p:txBody>
      </p:sp>
    </p:spTree>
    <p:extLst>
      <p:ext uri="{BB962C8B-B14F-4D97-AF65-F5344CB8AC3E}">
        <p14:creationId xmlns:p14="http://schemas.microsoft.com/office/powerpoint/2010/main" val="25913534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56685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/>
              <a:t>8. </a:t>
            </a:r>
            <a:r>
              <a:rPr lang="ko-KR" altLang="en-US" sz="4800"/>
              <a:t>타 게임과의 비교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82316" y="2069432"/>
            <a:ext cx="1057174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>
                <a:latin typeface="맑은 고딕" panose="020B0503020000020004" pitchFamily="50" charset="-127"/>
                <a:ea typeface="맑은 고딕" panose="020B0503020000020004" pitchFamily="50" charset="-127"/>
              </a:rPr>
              <a:t>〮 무기의 차별성</a:t>
            </a:r>
            <a:endParaRPr lang="en-US" altLang="ko-KR" sz="20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b="1">
                <a:latin typeface="맑은 고딕" panose="020B0503020000020004" pitchFamily="50" charset="-127"/>
                <a:ea typeface="맑은 고딕" panose="020B0503020000020004" pitchFamily="50" charset="-127"/>
              </a:rPr>
              <a:t>〮 역동적인 시각 효과</a:t>
            </a:r>
            <a:endParaRPr lang="en-US" altLang="ko-KR" sz="20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b="1">
                <a:latin typeface="맑은 고딕" panose="020B0503020000020004" pitchFamily="50" charset="-127"/>
                <a:ea typeface="맑은 고딕" panose="020B0503020000020004" pitchFamily="50" charset="-127"/>
              </a:rPr>
              <a:t>〮 멀티플레이</a:t>
            </a:r>
            <a:endParaRPr lang="en-US" altLang="ko-KR" sz="20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b="1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>
                <a:latin typeface="맑은 고딕" panose="020B0503020000020004" pitchFamily="50" charset="-127"/>
                <a:ea typeface="맑은 고딕" panose="020B0503020000020004" pitchFamily="50" charset="-127"/>
              </a:rPr>
              <a:t>AI </a:t>
            </a:r>
            <a:r>
              <a:rPr lang="ko-KR" altLang="en-US" sz="2000" b="1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</a:t>
            </a:r>
            <a:endParaRPr lang="ko-KR" altLang="en-US" sz="2000" b="1"/>
          </a:p>
        </p:txBody>
      </p:sp>
    </p:spTree>
    <p:extLst>
      <p:ext uri="{BB962C8B-B14F-4D97-AF65-F5344CB8AC3E}">
        <p14:creationId xmlns:p14="http://schemas.microsoft.com/office/powerpoint/2010/main" val="926812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62840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/>
              <a:t>9. </a:t>
            </a:r>
            <a:r>
              <a:rPr lang="ko-KR" altLang="en-US" sz="4800"/>
              <a:t>개발일정 역할 분담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E8875F3-1C36-45C3-80BB-ED2CDA78C381}"/>
              </a:ext>
            </a:extLst>
          </p:cNvPr>
          <p:cNvGrpSpPr/>
          <p:nvPr/>
        </p:nvGrpSpPr>
        <p:grpSpPr>
          <a:xfrm>
            <a:off x="1219200" y="1444524"/>
            <a:ext cx="10566400" cy="1628190"/>
            <a:chOff x="1219200" y="1620522"/>
            <a:chExt cx="10566400" cy="122785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4D29C11-10A6-4C73-B757-68986231DE46}"/>
                </a:ext>
              </a:extLst>
            </p:cNvPr>
            <p:cNvSpPr/>
            <p:nvPr/>
          </p:nvSpPr>
          <p:spPr>
            <a:xfrm>
              <a:off x="1219200" y="1963934"/>
              <a:ext cx="10566400" cy="88444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A8528B3-5972-4456-8FE1-C36EF462DCCB}"/>
                </a:ext>
              </a:extLst>
            </p:cNvPr>
            <p:cNvSpPr/>
            <p:nvPr/>
          </p:nvSpPr>
          <p:spPr>
            <a:xfrm>
              <a:off x="1617980" y="1620522"/>
              <a:ext cx="2446020" cy="5881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F7404217-2241-4759-B8D2-6939A29CD8ED}"/>
              </a:ext>
            </a:extLst>
          </p:cNvPr>
          <p:cNvGrpSpPr/>
          <p:nvPr/>
        </p:nvGrpSpPr>
        <p:grpSpPr>
          <a:xfrm>
            <a:off x="1219200" y="3261736"/>
            <a:ext cx="10566400" cy="1577203"/>
            <a:chOff x="1219200" y="1620522"/>
            <a:chExt cx="10566400" cy="1227858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68623F5E-0332-4823-A4F2-F25236F01C75}"/>
                </a:ext>
              </a:extLst>
            </p:cNvPr>
            <p:cNvSpPr/>
            <p:nvPr/>
          </p:nvSpPr>
          <p:spPr>
            <a:xfrm>
              <a:off x="1219200" y="1963934"/>
              <a:ext cx="10566400" cy="88444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54C323DA-B57C-4E0E-BEA3-DFFE93C28EB7}"/>
                </a:ext>
              </a:extLst>
            </p:cNvPr>
            <p:cNvSpPr/>
            <p:nvPr/>
          </p:nvSpPr>
          <p:spPr>
            <a:xfrm>
              <a:off x="1617980" y="1620522"/>
              <a:ext cx="2446020" cy="5881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0B4F59DF-65B2-44C3-B91A-E75F2DDBEFE6}"/>
              </a:ext>
            </a:extLst>
          </p:cNvPr>
          <p:cNvGrpSpPr/>
          <p:nvPr/>
        </p:nvGrpSpPr>
        <p:grpSpPr>
          <a:xfrm>
            <a:off x="1219200" y="5032518"/>
            <a:ext cx="10566400" cy="1654062"/>
            <a:chOff x="1219200" y="1620522"/>
            <a:chExt cx="10566400" cy="1227858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0AC4309D-D481-4809-8430-2ADB6AACAAC2}"/>
                </a:ext>
              </a:extLst>
            </p:cNvPr>
            <p:cNvSpPr/>
            <p:nvPr/>
          </p:nvSpPr>
          <p:spPr>
            <a:xfrm>
              <a:off x="1219200" y="1963934"/>
              <a:ext cx="10566400" cy="88444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3367A42B-02B6-413D-B050-3E320D8DC711}"/>
                </a:ext>
              </a:extLst>
            </p:cNvPr>
            <p:cNvSpPr/>
            <p:nvPr/>
          </p:nvSpPr>
          <p:spPr>
            <a:xfrm>
              <a:off x="1617980" y="1620522"/>
              <a:ext cx="2446020" cy="5881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A6F74ED-8DF1-4639-A21E-A11FED404837}"/>
              </a:ext>
            </a:extLst>
          </p:cNvPr>
          <p:cNvSpPr txBox="1"/>
          <p:nvPr/>
        </p:nvSpPr>
        <p:spPr>
          <a:xfrm>
            <a:off x="1617980" y="2425548"/>
            <a:ext cx="85491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en-US" altLang="ko-KR" sz="2400" b="1">
                <a:latin typeface="+mj-ea"/>
                <a:ea typeface="+mj-ea"/>
              </a:rPr>
              <a:t> </a:t>
            </a:r>
            <a:r>
              <a:rPr lang="ko-KR" altLang="en-US" sz="2400" b="1">
                <a:latin typeface="+mj-ea"/>
                <a:ea typeface="+mj-ea"/>
              </a:rPr>
              <a:t>파티클 제작 및 효과 구현 </a:t>
            </a:r>
            <a:r>
              <a:rPr lang="en-US" altLang="ko-KR" sz="2400" b="1">
                <a:latin typeface="+mj-ea"/>
                <a:ea typeface="+mj-ea"/>
              </a:rPr>
              <a:t>, </a:t>
            </a:r>
            <a:r>
              <a:rPr lang="ko-KR" altLang="en-US" sz="2400" b="1">
                <a:latin typeface="+mj-ea"/>
                <a:ea typeface="+mj-ea"/>
              </a:rPr>
              <a:t>일부 과일 모델링</a:t>
            </a:r>
            <a:r>
              <a:rPr lang="en-US" altLang="ko-KR" sz="2400" b="1">
                <a:latin typeface="+mj-ea"/>
                <a:ea typeface="+mj-ea"/>
              </a:rPr>
              <a:t> </a:t>
            </a:r>
          </a:p>
          <a:p>
            <a:endParaRPr lang="ko-KR" altLang="en-US" sz="2400" b="1" dirty="0">
              <a:latin typeface="+mj-ea"/>
              <a:ea typeface="+mj-ea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ADB0D78-7A1A-43B6-A249-AE60BA8A212A}"/>
              </a:ext>
            </a:extLst>
          </p:cNvPr>
          <p:cNvSpPr txBox="1"/>
          <p:nvPr/>
        </p:nvSpPr>
        <p:spPr>
          <a:xfrm>
            <a:off x="1617980" y="4132162"/>
            <a:ext cx="37721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〮 게임서버</a:t>
            </a:r>
            <a:r>
              <a:rPr lang="en-US" altLang="ko-KR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로비서버 제작</a:t>
            </a:r>
            <a:endParaRPr lang="en-US" altLang="ko-KR" sz="2400" b="1"/>
          </a:p>
          <a:p>
            <a:endParaRPr lang="ko-KR" altLang="en-US" sz="2400" b="1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72CD41C-227A-4C1A-AE74-A0F847F555DB}"/>
              </a:ext>
            </a:extLst>
          </p:cNvPr>
          <p:cNvSpPr txBox="1"/>
          <p:nvPr/>
        </p:nvSpPr>
        <p:spPr>
          <a:xfrm>
            <a:off x="1617980" y="6013608"/>
            <a:ext cx="53303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〮 더미 클라이언트 제작</a:t>
            </a:r>
            <a:r>
              <a:rPr lang="en-US" altLang="ko-KR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레벨 디자인 </a:t>
            </a:r>
            <a:endParaRPr lang="en-US" altLang="ko-KR" sz="2400" b="1"/>
          </a:p>
          <a:p>
            <a:r>
              <a:rPr lang="ko-KR" altLang="en-US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sz="2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872D71-852A-4BB6-84E7-BF2DA23980A0}"/>
              </a:ext>
            </a:extLst>
          </p:cNvPr>
          <p:cNvSpPr txBox="1"/>
          <p:nvPr/>
        </p:nvSpPr>
        <p:spPr>
          <a:xfrm>
            <a:off x="1712119" y="1684533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이예준</a:t>
            </a:r>
            <a:endParaRPr lang="ko-KR" altLang="en-US" sz="2400" b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ABA15C4-25D6-4949-8F23-A5DCE109B445}"/>
              </a:ext>
            </a:extLst>
          </p:cNvPr>
          <p:cNvSpPr txBox="1"/>
          <p:nvPr/>
        </p:nvSpPr>
        <p:spPr>
          <a:xfrm>
            <a:off x="1712119" y="3324961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이수민</a:t>
            </a:r>
            <a:endParaRPr lang="ko-KR" altLang="en-US" sz="2400" b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B948A6F-4442-4CA4-9E63-ACF05A88DE46}"/>
              </a:ext>
            </a:extLst>
          </p:cNvPr>
          <p:cNvSpPr txBox="1"/>
          <p:nvPr/>
        </p:nvSpPr>
        <p:spPr>
          <a:xfrm>
            <a:off x="1712119" y="5188119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박주용</a:t>
            </a:r>
            <a:endParaRPr lang="ko-KR" altLang="en-US" sz="2400" b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65777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0598827"/>
              </p:ext>
            </p:extLst>
          </p:nvPr>
        </p:nvGraphicFramePr>
        <p:xfrm>
          <a:off x="112295" y="1152098"/>
          <a:ext cx="11855120" cy="5724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5512">
                  <a:extLst>
                    <a:ext uri="{9D8B030D-6E8A-4147-A177-3AD203B41FA5}">
                      <a16:colId xmlns:a16="http://schemas.microsoft.com/office/drawing/2014/main" val="3515995900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1390963655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1610595083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3708730273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1101943397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891294107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3087169424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2803976047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158584700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1969349717"/>
                    </a:ext>
                  </a:extLst>
                </a:gridCol>
              </a:tblGrid>
              <a:tr h="622609"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2021</a:t>
                      </a:r>
                      <a:endParaRPr lang="en-US" altLang="ko-KR" baseline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baseline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baseline="0">
                          <a:solidFill>
                            <a:schemeClr val="tx1"/>
                          </a:solidFill>
                        </a:rPr>
                        <a:t>학기</a:t>
                      </a:r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563872"/>
                  </a:ext>
                </a:extLst>
              </a:tr>
              <a:tr h="6038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데모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85070"/>
                  </a:ext>
                </a:extLst>
              </a:tr>
              <a:tr h="7478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리소스 수집</a:t>
                      </a:r>
                      <a:r>
                        <a:rPr lang="en-US" altLang="ko-KR" b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,</a:t>
                      </a:r>
                      <a:r>
                        <a:rPr lang="ko-KR" altLang="en-US" b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이예준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이예준</a:t>
                      </a:r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5855688"/>
                  </a:ext>
                </a:extLst>
              </a:tr>
              <a:tr h="7478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중점 연구과제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478054"/>
                  </a:ext>
                </a:extLst>
              </a:tr>
              <a:tr h="69033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게임 진행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3092390"/>
                  </a:ext>
                </a:extLst>
              </a:tr>
              <a:tr h="69033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세부 컨텐츠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567199"/>
                  </a:ext>
                </a:extLst>
              </a:tr>
              <a:tr h="6226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로비 서버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이수민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/>
                        <a:t>이수민</a:t>
                      </a:r>
                    </a:p>
                    <a:p>
                      <a:pPr latinLnBrk="1"/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/>
                        <a:t>이수민</a:t>
                      </a:r>
                    </a:p>
                    <a:p>
                      <a:pPr latinLnBrk="1"/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/>
                        <a:t>이수민</a:t>
                      </a:r>
                    </a:p>
                    <a:p>
                      <a:pPr latinLnBrk="1"/>
                      <a:endParaRPr lang="ko-KR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5280494"/>
                  </a:ext>
                </a:extLst>
              </a:tr>
              <a:tr h="7478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테스트 및 버그 수정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박주용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이예준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이수민</a:t>
                      </a:r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8702110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62840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/>
              <a:t>9. </a:t>
            </a:r>
            <a:r>
              <a:rPr lang="ko-KR" altLang="en-US" sz="4800"/>
              <a:t>개발일정 역할 분담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807415" y="1270533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3503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35F05C3-85C6-4A68-8451-AF414C2EC7A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-1044"/>
            <a:ext cx="12193856" cy="685904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3BB92D5-4DC1-4BBA-9190-C89445146D29}"/>
              </a:ext>
            </a:extLst>
          </p:cNvPr>
          <p:cNvSpPr/>
          <p:nvPr/>
        </p:nvSpPr>
        <p:spPr>
          <a:xfrm>
            <a:off x="-3403" y="-455645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5B8A8E8-666A-4C32-BCDC-4B7708909C00}"/>
              </a:ext>
            </a:extLst>
          </p:cNvPr>
          <p:cNvCxnSpPr/>
          <p:nvPr/>
        </p:nvCxnSpPr>
        <p:spPr>
          <a:xfrm>
            <a:off x="658286" y="744348"/>
            <a:ext cx="5277293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8B287F2-561E-4C36-878C-81D3581FD75B}"/>
              </a:ext>
            </a:extLst>
          </p:cNvPr>
          <p:cNvSpPr txBox="1"/>
          <p:nvPr/>
        </p:nvSpPr>
        <p:spPr>
          <a:xfrm>
            <a:off x="658286" y="-1044"/>
            <a:ext cx="8386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목차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C6B2954-A755-4837-AA61-F0B8983C3C22}"/>
              </a:ext>
            </a:extLst>
          </p:cNvPr>
          <p:cNvGrpSpPr/>
          <p:nvPr/>
        </p:nvGrpSpPr>
        <p:grpSpPr>
          <a:xfrm>
            <a:off x="758394" y="798476"/>
            <a:ext cx="3009015" cy="400110"/>
            <a:chOff x="941336" y="2364348"/>
            <a:chExt cx="3009015" cy="40011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210BC27-C346-46DE-845D-00E6E76865AB}"/>
                </a:ext>
              </a:extLst>
            </p:cNvPr>
            <p:cNvSpPr txBox="1"/>
            <p:nvPr/>
          </p:nvSpPr>
          <p:spPr>
            <a:xfrm>
              <a:off x="941336" y="2379737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+mn-ea"/>
                </a:rPr>
                <a:t>001</a:t>
              </a:r>
              <a:endParaRPr lang="ko-KR" altLang="en-US" dirty="0">
                <a:latin typeface="+mn-ea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638EA4E-45E7-4353-BD06-62D276B84C7C}"/>
                </a:ext>
              </a:extLst>
            </p:cNvPr>
            <p:cNvSpPr txBox="1"/>
            <p:nvPr/>
          </p:nvSpPr>
          <p:spPr>
            <a:xfrm>
              <a:off x="1657398" y="2364348"/>
              <a:ext cx="22929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연구 목적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AFBE90F-66A2-44E3-AA63-E6A0F8E34F2D}"/>
              </a:ext>
            </a:extLst>
          </p:cNvPr>
          <p:cNvGrpSpPr/>
          <p:nvPr/>
        </p:nvGrpSpPr>
        <p:grpSpPr>
          <a:xfrm>
            <a:off x="758394" y="1372845"/>
            <a:ext cx="3009015" cy="400110"/>
            <a:chOff x="941336" y="2364348"/>
            <a:chExt cx="3009015" cy="40011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F0EE663-9D7B-45D9-93FB-D0F9590198FB}"/>
                </a:ext>
              </a:extLst>
            </p:cNvPr>
            <p:cNvSpPr txBox="1"/>
            <p:nvPr/>
          </p:nvSpPr>
          <p:spPr>
            <a:xfrm>
              <a:off x="941336" y="2379737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+mn-ea"/>
                </a:rPr>
                <a:t>002</a:t>
              </a:r>
              <a:endParaRPr lang="ko-KR" altLang="en-US" dirty="0">
                <a:latin typeface="+mn-ea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D08588A-3EBF-4BA9-9596-DC0567200ED6}"/>
                </a:ext>
              </a:extLst>
            </p:cNvPr>
            <p:cNvSpPr txBox="1"/>
            <p:nvPr/>
          </p:nvSpPr>
          <p:spPr>
            <a:xfrm>
              <a:off x="1657398" y="2364348"/>
              <a:ext cx="22929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defRPr>
              </a:lvl1pPr>
            </a:lstStyle>
            <a:p>
              <a:r>
                <a:rPr lang="ko-KR" altLang="en-US" b="1"/>
                <a:t>게임소개 및 특징</a:t>
              </a:r>
              <a:endParaRPr lang="ko-KR" altLang="en-US" b="1" dirty="0"/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5743817-3A9B-490F-9B67-5277B97BA35C}"/>
              </a:ext>
            </a:extLst>
          </p:cNvPr>
          <p:cNvGrpSpPr/>
          <p:nvPr/>
        </p:nvGrpSpPr>
        <p:grpSpPr>
          <a:xfrm>
            <a:off x="754543" y="1949974"/>
            <a:ext cx="3009015" cy="400110"/>
            <a:chOff x="941336" y="2364348"/>
            <a:chExt cx="3009015" cy="40011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CEF70F6-2096-42AA-B14E-1D3FE559CB53}"/>
                </a:ext>
              </a:extLst>
            </p:cNvPr>
            <p:cNvSpPr txBox="1"/>
            <p:nvPr/>
          </p:nvSpPr>
          <p:spPr>
            <a:xfrm>
              <a:off x="941336" y="2379737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+mn-ea"/>
                </a:rPr>
                <a:t>003</a:t>
              </a:r>
              <a:endParaRPr lang="ko-KR" altLang="en-US" dirty="0">
                <a:latin typeface="+mn-ea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06C0A04-90C4-4F34-9E30-20F2500E7A0D}"/>
                </a:ext>
              </a:extLst>
            </p:cNvPr>
            <p:cNvSpPr txBox="1"/>
            <p:nvPr/>
          </p:nvSpPr>
          <p:spPr>
            <a:xfrm>
              <a:off x="1657398" y="2364348"/>
              <a:ext cx="22929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defRPr>
              </a:lvl1pPr>
            </a:lstStyle>
            <a:p>
              <a:r>
                <a:rPr lang="ko-KR" altLang="en-US" b="1"/>
                <a:t>게임 방법</a:t>
              </a:r>
              <a:endParaRPr lang="ko-KR" altLang="en-US" b="1" dirty="0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EBB1AF0-6952-48A8-95BE-4D2B91AF10DD}"/>
              </a:ext>
            </a:extLst>
          </p:cNvPr>
          <p:cNvGrpSpPr/>
          <p:nvPr/>
        </p:nvGrpSpPr>
        <p:grpSpPr>
          <a:xfrm>
            <a:off x="754543" y="2511426"/>
            <a:ext cx="3009015" cy="400110"/>
            <a:chOff x="941336" y="2364348"/>
            <a:chExt cx="3009015" cy="40011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6278B37-D226-4716-9A3D-EF555E952A35}"/>
                </a:ext>
              </a:extLst>
            </p:cNvPr>
            <p:cNvSpPr txBox="1"/>
            <p:nvPr/>
          </p:nvSpPr>
          <p:spPr>
            <a:xfrm>
              <a:off x="941336" y="2379737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+mn-ea"/>
                </a:rPr>
                <a:t>004</a:t>
              </a:r>
              <a:endParaRPr lang="ko-KR" altLang="en-US" dirty="0">
                <a:latin typeface="+mn-ea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765BC35-9907-49F7-83AD-DD1E89476EF8}"/>
                </a:ext>
              </a:extLst>
            </p:cNvPr>
            <p:cNvSpPr txBox="1"/>
            <p:nvPr/>
          </p:nvSpPr>
          <p:spPr>
            <a:xfrm>
              <a:off x="1657398" y="2364348"/>
              <a:ext cx="22929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defRPr>
              </a:lvl1pPr>
            </a:lstStyle>
            <a:p>
              <a:r>
                <a:rPr lang="ko-KR" altLang="en-US" b="1"/>
                <a:t>개발 환경</a:t>
              </a:r>
              <a:endParaRPr lang="ko-KR" altLang="en-US" b="1" dirty="0"/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77FD1D8-CCE7-468C-99F5-11E36DD45758}"/>
              </a:ext>
            </a:extLst>
          </p:cNvPr>
          <p:cNvGrpSpPr/>
          <p:nvPr/>
        </p:nvGrpSpPr>
        <p:grpSpPr>
          <a:xfrm>
            <a:off x="749490" y="3097313"/>
            <a:ext cx="4321223" cy="667654"/>
            <a:chOff x="926199" y="2450036"/>
            <a:chExt cx="2749072" cy="70830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635E608-E697-46A1-93A6-AA5B36F5BAA1}"/>
                </a:ext>
              </a:extLst>
            </p:cNvPr>
            <p:cNvSpPr txBox="1"/>
            <p:nvPr/>
          </p:nvSpPr>
          <p:spPr>
            <a:xfrm>
              <a:off x="926199" y="2450036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+mn-ea"/>
                </a:rPr>
                <a:t>005</a:t>
              </a:r>
              <a:endParaRPr lang="ko-KR" altLang="en-US" dirty="0">
                <a:latin typeface="+mn-ea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46F456A-E1A0-49AD-AC4E-14544C882F45}"/>
                </a:ext>
              </a:extLst>
            </p:cNvPr>
            <p:cNvSpPr txBox="1"/>
            <p:nvPr/>
          </p:nvSpPr>
          <p:spPr>
            <a:xfrm>
              <a:off x="1382318" y="2450455"/>
              <a:ext cx="229295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defRPr>
              </a:lvl1pPr>
            </a:lstStyle>
            <a:p>
              <a:r>
                <a:rPr lang="ko-KR" altLang="en-US" b="1"/>
                <a:t>기술적 요소 및 중점 연구분야</a:t>
              </a:r>
              <a:endParaRPr lang="ko-KR" altLang="en-US" b="1" dirty="0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8635E608-E697-46A1-93A6-AA5B36F5BAA1}"/>
              </a:ext>
            </a:extLst>
          </p:cNvPr>
          <p:cNvSpPr txBox="1"/>
          <p:nvPr/>
        </p:nvSpPr>
        <p:spPr>
          <a:xfrm>
            <a:off x="749489" y="3649719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+mn-ea"/>
              </a:rPr>
              <a:t>006</a:t>
            </a:r>
            <a:endParaRPr lang="ko-KR" altLang="en-US" dirty="0">
              <a:latin typeface="+mn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46F456A-E1A0-49AD-AC4E-14544C882F45}"/>
              </a:ext>
            </a:extLst>
          </p:cNvPr>
          <p:cNvSpPr txBox="1"/>
          <p:nvPr/>
        </p:nvSpPr>
        <p:spPr>
          <a:xfrm>
            <a:off x="1470604" y="3633256"/>
            <a:ext cx="22929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b="1"/>
              <a:t>개인별 준비 현황</a:t>
            </a:r>
            <a:endParaRPr lang="ko-KR" altLang="en-US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46F456A-E1A0-49AD-AC4E-14544C882F45}"/>
              </a:ext>
            </a:extLst>
          </p:cNvPr>
          <p:cNvSpPr txBox="1"/>
          <p:nvPr/>
        </p:nvSpPr>
        <p:spPr>
          <a:xfrm>
            <a:off x="1496977" y="4142909"/>
            <a:ext cx="22929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b="1"/>
              <a:t>타 게임과의 비교</a:t>
            </a:r>
            <a:endParaRPr lang="ko-KR" altLang="en-US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635E608-E697-46A1-93A6-AA5B36F5BAA1}"/>
              </a:ext>
            </a:extLst>
          </p:cNvPr>
          <p:cNvSpPr txBox="1"/>
          <p:nvPr/>
        </p:nvSpPr>
        <p:spPr>
          <a:xfrm>
            <a:off x="749489" y="4158298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+mn-ea"/>
              </a:rPr>
              <a:t>008</a:t>
            </a:r>
            <a:endParaRPr lang="ko-KR" altLang="en-US" dirty="0">
              <a:latin typeface="+mn-ea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46F456A-E1A0-49AD-AC4E-14544C882F45}"/>
              </a:ext>
            </a:extLst>
          </p:cNvPr>
          <p:cNvSpPr txBox="1"/>
          <p:nvPr/>
        </p:nvSpPr>
        <p:spPr>
          <a:xfrm>
            <a:off x="1495515" y="4674777"/>
            <a:ext cx="42140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b="1"/>
              <a:t>개발일정 및 구성원 역할 분담</a:t>
            </a:r>
            <a:endParaRPr lang="ko-KR" altLang="en-US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635E608-E697-46A1-93A6-AA5B36F5BAA1}"/>
              </a:ext>
            </a:extLst>
          </p:cNvPr>
          <p:cNvSpPr txBox="1"/>
          <p:nvPr/>
        </p:nvSpPr>
        <p:spPr>
          <a:xfrm>
            <a:off x="748027" y="4690166"/>
            <a:ext cx="524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+mn-ea"/>
              </a:rPr>
              <a:t>009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97880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34115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/>
              <a:t>1. </a:t>
            </a:r>
            <a:r>
              <a:rPr lang="ko-KR" altLang="en-US" sz="4800"/>
              <a:t>연구목적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73420" y="1829383"/>
            <a:ext cx="1018673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학교에서 배운 내용을 활용하여 게임을 제작한다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Unreal C++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심도 있게 이해하고 활용할 수 있게 한다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</a:p>
          <a:p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IOCP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서버를 제작하고 상용엔진과 연동할 수 있게 한다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3427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56685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/>
              <a:t>2. </a:t>
            </a:r>
            <a:r>
              <a:rPr lang="ko-KR" altLang="en-US" sz="4800"/>
              <a:t>게임소개 및 특징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97775" y="1853738"/>
            <a:ext cx="1025790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장르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3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인칭 멀티플레이 슈팅게임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컨셉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다양한 과일들을 이용해 상대방과 전투를 하여 킬 수를 많이 따내는 사람이 이기  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는 게임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2000" dirty="0"/>
              <a:t>           </a:t>
            </a: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1220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56685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/>
              <a:t>2. </a:t>
            </a:r>
            <a:r>
              <a:rPr lang="ko-KR" altLang="en-US" sz="4800"/>
              <a:t>게임소개 및 특징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12050" y="812869"/>
            <a:ext cx="56572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           </a:t>
            </a: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D1501E8-7410-4904-8AAA-50995CF2BA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06111"/>
            <a:ext cx="7245517" cy="4110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846C34DF-FA7E-483C-9F9C-08F95F7E41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3533" y="2747230"/>
            <a:ext cx="7190041" cy="4110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23774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45768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/>
              <a:t>2. </a:t>
            </a:r>
            <a:r>
              <a:rPr lang="ko-KR" altLang="en-US" sz="4800" dirty="0"/>
              <a:t>게임소개 </a:t>
            </a:r>
            <a:r>
              <a:rPr lang="en-US" altLang="ko-KR" sz="4800" dirty="0"/>
              <a:t>–</a:t>
            </a:r>
            <a:r>
              <a:rPr lang="ko-KR" altLang="en-US" sz="4800" dirty="0"/>
              <a:t> 맵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3D88CC5-9724-49B5-A533-F8D8F6263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9498" y="1341118"/>
            <a:ext cx="5016982" cy="50342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41EDD28-E7C3-4CDE-9656-430A11218F80}"/>
              </a:ext>
            </a:extLst>
          </p:cNvPr>
          <p:cNvSpPr txBox="1"/>
          <p:nvPr/>
        </p:nvSpPr>
        <p:spPr>
          <a:xfrm>
            <a:off x="6478698" y="1822528"/>
            <a:ext cx="16585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/>
              <a:t>리스폰</a:t>
            </a:r>
            <a:r>
              <a:rPr lang="ko-KR" altLang="en-US" sz="1600" dirty="0"/>
              <a:t> 지역</a:t>
            </a:r>
            <a:endParaRPr lang="en-US" altLang="ko-KR" sz="1600" dirty="0"/>
          </a:p>
          <a:p>
            <a:r>
              <a:rPr lang="ko-KR" altLang="en-US" sz="1600" dirty="0"/>
              <a:t>건물</a:t>
            </a:r>
            <a:endParaRPr lang="en-US" altLang="ko-KR" sz="1600" dirty="0"/>
          </a:p>
          <a:p>
            <a:r>
              <a:rPr lang="ko-KR" altLang="en-US" sz="1600" dirty="0"/>
              <a:t>과일나무</a:t>
            </a:r>
            <a:r>
              <a:rPr lang="en-US" altLang="ko-KR" sz="1600" dirty="0"/>
              <a:t>1</a:t>
            </a:r>
          </a:p>
          <a:p>
            <a:r>
              <a:rPr lang="ko-KR" altLang="en-US" sz="1600" dirty="0"/>
              <a:t>과일나무</a:t>
            </a:r>
            <a:r>
              <a:rPr lang="en-US" altLang="ko-KR" sz="1600" dirty="0"/>
              <a:t>2 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126021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57054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/>
              <a:t>2. </a:t>
            </a:r>
            <a:r>
              <a:rPr lang="ko-KR" altLang="en-US" sz="4800" dirty="0"/>
              <a:t>게임소개 </a:t>
            </a:r>
            <a:r>
              <a:rPr lang="en-US" altLang="ko-KR" sz="4800" dirty="0"/>
              <a:t>- </a:t>
            </a:r>
            <a:r>
              <a:rPr lang="ko-KR" altLang="en-US" sz="4800" dirty="0" err="1"/>
              <a:t>리스폰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87E2DB1-7E80-49CD-B4C3-32EB51F4B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9989" y="1418397"/>
            <a:ext cx="4159518" cy="4900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6833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52597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/>
              <a:t>2. </a:t>
            </a:r>
            <a:r>
              <a:rPr lang="ko-KR" altLang="en-US" sz="4800" dirty="0"/>
              <a:t>게임소개 </a:t>
            </a:r>
            <a:r>
              <a:rPr lang="en-US" altLang="ko-KR" sz="4800" dirty="0"/>
              <a:t>- </a:t>
            </a:r>
            <a:r>
              <a:rPr lang="ko-KR" altLang="en-US" sz="4800" dirty="0"/>
              <a:t>무기 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7702" y="1319875"/>
            <a:ext cx="10257905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무기</a:t>
            </a:r>
            <a:r>
              <a:rPr lang="en-US" altLang="ko-KR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토마토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공격력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속도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1(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기준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    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사과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공격력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23,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속도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    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키위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공격력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15,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속도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1.2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무기</a:t>
            </a:r>
            <a:r>
              <a:rPr lang="en-US" altLang="ko-KR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   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수박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공격력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40,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속도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0.7,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스턴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초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     파인애플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던질 때 자신의 체력이 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달지만 공격력이 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80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이다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속도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0.8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    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호박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공격력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100,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속도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0.5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근접무기</a:t>
            </a:r>
            <a:r>
              <a:rPr lang="en-US" altLang="ko-KR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당근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찌르기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공격력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33,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애니메이션 속도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0.5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초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기준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	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    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딱딱한 대파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휘두르기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공격력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66,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애니메이션 속도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초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수류탄</a:t>
            </a:r>
            <a:r>
              <a:rPr lang="en-US" altLang="ko-KR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  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밤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거리에 비례해서 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1~100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까지 데미지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최루탄</a:t>
            </a:r>
            <a:r>
              <a:rPr lang="en-US" altLang="ko-KR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   </a:t>
            </a:r>
            <a:r>
              <a:rPr lang="ko-KR" altLang="en-US" sz="20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두리안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사정거리 안에 들어와 있는 동안 초당 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씩 데미지 감소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지뢰</a:t>
            </a:r>
            <a:r>
              <a:rPr lang="en-US" altLang="ko-KR" sz="20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     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바나나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밟으면 </a:t>
            </a:r>
            <a:r>
              <a:rPr lang="ko-KR" altLang="en-US" sz="20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꽈당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하면서 스턴 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1.5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초</a:t>
            </a:r>
            <a:endParaRPr lang="en-US" altLang="ko-KR" sz="2000" dirty="0"/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609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36166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/>
              <a:t>3. </a:t>
            </a:r>
            <a:r>
              <a:rPr lang="ko-KR" altLang="en-US" sz="4800"/>
              <a:t>게임 방법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24710" y="1690062"/>
            <a:ext cx="1002514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이동키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WASD , SPACE(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점프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Shift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키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빨리 달리기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방향전환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마우스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과일 투척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마우스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좌클릭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숫자 키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1,2,3,4 :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무기 변경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/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633154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yellow">
      <a:dk1>
        <a:sysClr val="windowText" lastClr="000000"/>
      </a:dk1>
      <a:lt1>
        <a:sysClr val="window" lastClr="FFFFFF"/>
      </a:lt1>
      <a:dk2>
        <a:srgbClr val="70675C"/>
      </a:dk2>
      <a:lt2>
        <a:srgbClr val="E7E6E6"/>
      </a:lt2>
      <a:accent1>
        <a:srgbClr val="F9CA17"/>
      </a:accent1>
      <a:accent2>
        <a:srgbClr val="F3A800"/>
      </a:accent2>
      <a:accent3>
        <a:srgbClr val="A45F04"/>
      </a:accent3>
      <a:accent4>
        <a:srgbClr val="D4C1BA"/>
      </a:accent4>
      <a:accent5>
        <a:srgbClr val="98807C"/>
      </a:accent5>
      <a:accent6>
        <a:srgbClr val="63514D"/>
      </a:accent6>
      <a:hlink>
        <a:srgbClr val="262626"/>
      </a:hlink>
      <a:folHlink>
        <a:srgbClr val="262626"/>
      </a:folHlink>
    </a:clrScheme>
    <a:fontScheme name="요즘 유행 스타일">
      <a:majorFont>
        <a:latin typeface="Arial Nova"/>
        <a:ea typeface="나눔스퀘어 Bold"/>
        <a:cs typeface=""/>
      </a:majorFont>
      <a:minorFont>
        <a:latin typeface="Arial Nova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677</TotalTime>
  <Words>612</Words>
  <Application>Microsoft Office PowerPoint</Application>
  <PresentationFormat>와이드스크린</PresentationFormat>
  <Paragraphs>149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HY견고딕</vt:lpstr>
      <vt:lpstr>HY중고딕</vt:lpstr>
      <vt:lpstr>나눔스퀘어 Bold</vt:lpstr>
      <vt:lpstr>나눔스퀘어 Light</vt:lpstr>
      <vt:lpstr>맑은 고딕</vt:lpstr>
      <vt:lpstr>Arial</vt:lpstr>
      <vt:lpstr>Arial Nova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Lee YJ</cp:lastModifiedBy>
  <cp:revision>47</cp:revision>
  <cp:lastPrinted>2021-12-12T13:40:20Z</cp:lastPrinted>
  <dcterms:created xsi:type="dcterms:W3CDTF">2020-04-20T01:06:09Z</dcterms:created>
  <dcterms:modified xsi:type="dcterms:W3CDTF">2021-12-16T12:36:46Z</dcterms:modified>
</cp:coreProperties>
</file>

<file path=docProps/thumbnail.jpeg>
</file>